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7" r:id="rId10"/>
    <p:sldId id="268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757CCE-94C0-4A2F-B322-9E0192191E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38876D3-5F90-4E1A-B046-6A2DA30B69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667000"/>
            <a:ext cx="7406640" cy="12986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2-1 </a:t>
            </a:r>
            <a:r>
              <a:rPr lang="en-US" dirty="0" smtClean="0"/>
              <a:t>Conditional Statements</a:t>
            </a:r>
            <a:br>
              <a:rPr lang="en-US" dirty="0" smtClean="0"/>
            </a:br>
            <a:r>
              <a:rPr lang="en-US" dirty="0" smtClean="0"/>
              <a:t>M11.B.2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590800"/>
            <a:ext cx="7406640" cy="3962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Objectives:</a:t>
            </a:r>
          </a:p>
          <a:p>
            <a:pPr marL="541782" indent="-514350">
              <a:buAutoNum type="arabicParenR"/>
            </a:pPr>
            <a:r>
              <a:rPr lang="en-US" dirty="0" smtClean="0"/>
              <a:t>To recognize conditional statements.</a:t>
            </a:r>
          </a:p>
          <a:p>
            <a:pPr marL="541782" indent="-514350">
              <a:buAutoNum type="arabicParenR"/>
            </a:pPr>
            <a:r>
              <a:rPr lang="en-US" dirty="0" smtClean="0"/>
              <a:t>To write converses of conditional statements.</a:t>
            </a:r>
          </a:p>
          <a:p>
            <a:pPr marL="541782" indent="-514350"/>
            <a:endParaRPr lang="en-US" dirty="0" smtClean="0"/>
          </a:p>
          <a:p>
            <a:pPr marL="541782" indent="-514350"/>
            <a:endParaRPr lang="en-US" dirty="0" smtClean="0"/>
          </a:p>
          <a:p>
            <a:pPr marL="541782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7498080" cy="11430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Example: Write the converse of the following conditional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 smtClean="0"/>
              <a:t>x = 9, then x + 3 = 12.</a:t>
            </a:r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two lines intersect to form 90, then they form a right angle.</a:t>
            </a:r>
          </a:p>
          <a:p>
            <a:pPr marL="596646" indent="-514350">
              <a:buFont typeface="+mj-lt"/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49808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Example: Finding the truth value of a Converse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Write </a:t>
            </a:r>
            <a:r>
              <a:rPr lang="en-US" dirty="0" smtClean="0"/>
              <a:t>the converse of each conditional and determine the truth value of each.</a:t>
            </a:r>
          </a:p>
          <a:p>
            <a:pPr marL="596646" indent="-514350">
              <a:buNone/>
            </a:pPr>
            <a:r>
              <a:rPr lang="en-US" dirty="0" smtClean="0"/>
              <a:t>Conditional: If a figure is a square, then it has four sides. </a:t>
            </a:r>
            <a:endParaRPr lang="en-US" dirty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Converse: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Using Symbols…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symbolic form, the letter “p” stands for hypothesis and the letter “q” stands for the conclusion.</a:t>
            </a:r>
          </a:p>
          <a:p>
            <a:endParaRPr lang="en-US" dirty="0"/>
          </a:p>
          <a:p>
            <a:r>
              <a:rPr lang="en-US" dirty="0" smtClean="0"/>
              <a:t>COPY THE ORANGE BOX ON PAGE 70 INTO YOUR NOTEBOOKS!</a:t>
            </a:r>
          </a:p>
          <a:p>
            <a:pPr marL="82296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Example </a:t>
            </a:r>
            <a:r>
              <a:rPr lang="en-US" dirty="0" smtClean="0"/>
              <a:t>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Write </a:t>
            </a:r>
            <a:r>
              <a:rPr lang="en-US" dirty="0" smtClean="0"/>
              <a:t>the statement “All dogs are mammals” as a conditional and then write the converse. Determine the truth value of each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3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5400"/>
            <a:ext cx="7498080" cy="11430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Another </a:t>
            </a:r>
            <a:r>
              <a:rPr lang="en-US" dirty="0" smtClean="0"/>
              <a:t>name for an if-then statement is a </a:t>
            </a:r>
            <a:r>
              <a:rPr lang="en-US" u="sng" dirty="0" smtClean="0"/>
              <a:t>conditional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 Parts of the Conditional</a:t>
            </a:r>
          </a:p>
          <a:p>
            <a:pPr>
              <a:buNone/>
            </a:pPr>
            <a:r>
              <a:rPr lang="en-US" dirty="0" smtClean="0"/>
              <a:t>	1) Hypothesis “if”</a:t>
            </a:r>
          </a:p>
          <a:p>
            <a:pPr>
              <a:buNone/>
            </a:pPr>
            <a:r>
              <a:rPr lang="en-US" dirty="0" smtClean="0"/>
              <a:t>	2) Conclusion “then”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76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Example: Identify the Hypothesis &amp; Conclusion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If two lines are parallel, then the lines are coplanar.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Hypothesis: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Conclusion: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478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Identify </a:t>
            </a:r>
            <a:r>
              <a:rPr lang="en-US" dirty="0" smtClean="0"/>
              <a:t>the hypothesis and the conclusion.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1.   If </a:t>
            </a:r>
            <a:r>
              <a:rPr lang="en-US" dirty="0" smtClean="0"/>
              <a:t>y-3=5, then y=8.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2.  If </a:t>
            </a:r>
            <a:r>
              <a:rPr lang="en-US" dirty="0" smtClean="0"/>
              <a:t>today is the first day of fall, then the </a:t>
            </a:r>
            <a:r>
              <a:rPr lang="en-US" dirty="0" smtClean="0"/>
              <a:t>       month </a:t>
            </a:r>
            <a:r>
              <a:rPr lang="en-US" dirty="0" smtClean="0"/>
              <a:t>is September.</a:t>
            </a:r>
          </a:p>
          <a:p>
            <a:pPr marL="82296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0"/>
            <a:ext cx="7498080" cy="1143000"/>
          </a:xfrm>
        </p:spPr>
        <p:txBody>
          <a:bodyPr/>
          <a:lstStyle/>
          <a:p>
            <a:r>
              <a:rPr lang="en-US" dirty="0" smtClean="0"/>
              <a:t>Example: Writing a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An </a:t>
            </a:r>
            <a:r>
              <a:rPr lang="en-US" dirty="0" smtClean="0"/>
              <a:t>acute angle measures less than 90.</a:t>
            </a:r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A triangle has three sides.</a:t>
            </a:r>
          </a:p>
          <a:p>
            <a:pPr marL="596646" indent="-514350">
              <a:buFont typeface="+mj-lt"/>
              <a:buAutoNum type="arabi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7498080" cy="11430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en-US" dirty="0" smtClean="0">
                <a:solidFill>
                  <a:prstClr val="black"/>
                </a:solidFill>
              </a:rPr>
              <a:t>A </a:t>
            </a:r>
            <a:r>
              <a:rPr lang="en-US" dirty="0">
                <a:solidFill>
                  <a:prstClr val="black"/>
                </a:solidFill>
              </a:rPr>
              <a:t>conditional can have a </a:t>
            </a:r>
            <a:r>
              <a:rPr lang="en-US" u="sng" dirty="0">
                <a:solidFill>
                  <a:prstClr val="black"/>
                </a:solidFill>
              </a:rPr>
              <a:t>truth value </a:t>
            </a:r>
            <a:r>
              <a:rPr lang="en-US" dirty="0">
                <a:solidFill>
                  <a:prstClr val="black"/>
                </a:solidFill>
              </a:rPr>
              <a:t>of true or false.</a:t>
            </a:r>
          </a:p>
          <a:p>
            <a:pPr lvl="0">
              <a:buClr>
                <a:srgbClr val="3891A7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True: Every time the hypothesis is true, the conclusion is true.</a:t>
            </a:r>
          </a:p>
          <a:p>
            <a:pPr lvl="0">
              <a:buClr>
                <a:srgbClr val="3891A7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False: Hypothesis is true but the conclusion is false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 smtClean="0"/>
          </a:p>
          <a:p>
            <a:r>
              <a:rPr lang="en-US" dirty="0" smtClean="0"/>
              <a:t>Counterexample – An example or instance that makes a statement false.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0"/>
            <a:ext cx="7498080" cy="1143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Example: Find a counterexample </a:t>
            </a:r>
            <a:r>
              <a:rPr lang="en-US" sz="2600" dirty="0" smtClean="0">
                <a:sym typeface="Wingdings" pitchFamily="2" charset="2"/>
              </a:rPr>
              <a:t> Conditional False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 smtClean="0"/>
              <a:t>x  ≥0,  then x ≥ 0</a:t>
            </a:r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you play a sport with a ball and a bat, then you play softball.</a:t>
            </a:r>
          </a:p>
          <a:p>
            <a:pPr marL="596646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1021979" flipV="1">
            <a:off x="2590799" y="26051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71600"/>
            <a:ext cx="7498080" cy="1143000"/>
          </a:xfrm>
        </p:spPr>
        <p:txBody>
          <a:bodyPr/>
          <a:lstStyle/>
          <a:p>
            <a:r>
              <a:rPr lang="en-US" dirty="0" smtClean="0"/>
              <a:t>Example: Using a Venn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14400"/>
            <a:ext cx="7498080" cy="48006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 smtClean="0"/>
              <a:t>you live in Hazleton, then you live in PA.</a:t>
            </a:r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If something is a dolphin, then it is a mammal.</a:t>
            </a:r>
          </a:p>
          <a:p>
            <a:pPr marL="596646" indent="-514350">
              <a:buFont typeface="+mj-lt"/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71600"/>
            <a:ext cx="7498080" cy="11430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u="sng" dirty="0" smtClean="0"/>
              <a:t>converse</a:t>
            </a:r>
            <a:r>
              <a:rPr lang="en-US" dirty="0" smtClean="0"/>
              <a:t> of a conditional switches the hypothesis and the conclusion.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</TotalTime>
  <Words>372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            2-1 Conditional Statements M11.B.2</vt:lpstr>
      <vt:lpstr>Vocabulary</vt:lpstr>
      <vt:lpstr>Example: Identify the Hypothesis &amp; Conclusion</vt:lpstr>
      <vt:lpstr>Example</vt:lpstr>
      <vt:lpstr>Example: Writing a Conditional</vt:lpstr>
      <vt:lpstr>Vocabulary</vt:lpstr>
      <vt:lpstr>Example: Find a counterexample  Conditional False</vt:lpstr>
      <vt:lpstr>Example: Using a Venn Diagram</vt:lpstr>
      <vt:lpstr>Vocabulary</vt:lpstr>
      <vt:lpstr>Example: Write the converse of the following conditional</vt:lpstr>
      <vt:lpstr>Example: Finding the truth value of a Converse</vt:lpstr>
      <vt:lpstr>Using Symbols…</vt:lpstr>
      <vt:lpstr>    Example - Summary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2-1 Conditional Statements M11.B.2</dc:title>
  <dc:creator>User</dc:creator>
  <cp:lastModifiedBy>User</cp:lastModifiedBy>
  <cp:revision>10</cp:revision>
  <dcterms:created xsi:type="dcterms:W3CDTF">2011-01-13T13:22:21Z</dcterms:created>
  <dcterms:modified xsi:type="dcterms:W3CDTF">2014-09-19T16:42:47Z</dcterms:modified>
</cp:coreProperties>
</file>